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0" r:id="rId4"/>
    <p:sldId id="258" r:id="rId5"/>
    <p:sldId id="259" r:id="rId6"/>
    <p:sldId id="266" r:id="rId7"/>
    <p:sldId id="267" r:id="rId8"/>
    <p:sldId id="268" r:id="rId9"/>
    <p:sldId id="260" r:id="rId10"/>
    <p:sldId id="261" r:id="rId11"/>
    <p:sldId id="272" r:id="rId12"/>
    <p:sldId id="276" r:id="rId13"/>
    <p:sldId id="279" r:id="rId14"/>
    <p:sldId id="275" r:id="rId15"/>
    <p:sldId id="284" r:id="rId16"/>
    <p:sldId id="277" r:id="rId17"/>
    <p:sldId id="285" r:id="rId18"/>
    <p:sldId id="278" r:id="rId19"/>
    <p:sldId id="282" r:id="rId20"/>
    <p:sldId id="265" r:id="rId21"/>
    <p:sldId id="280" r:id="rId22"/>
    <p:sldId id="281" r:id="rId23"/>
    <p:sldId id="283" r:id="rId24"/>
    <p:sldId id="271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2094" y="-5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0.png"/><Relationship Id="rId7" Type="http://schemas.openxmlformats.org/officeDocument/2006/relationships/image" Target="../media/image22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0.png"/><Relationship Id="rId4" Type="http://schemas.openxmlformats.org/officeDocument/2006/relationships/image" Target="../media/image19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cschaub\Desktop\SFU PDP\Sir Winston Churchill Secondary\Waves\Seismics\tsunamiwav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57" y="863237"/>
            <a:ext cx="9144000" cy="6027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4564743" y="0"/>
            <a:ext cx="3657600" cy="96043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sz="7200" b="1" dirty="0" smtClean="0"/>
              <a:t>Waves</a:t>
            </a:r>
            <a:endParaRPr lang="en-CA" sz="7200" b="1" dirty="0"/>
          </a:p>
        </p:txBody>
      </p:sp>
      <p:pic>
        <p:nvPicPr>
          <p:cNvPr id="2" name="Picture 2" descr="C:\Users\cschaub\Desktop\SFU PDP\Midterm\FINAL REPORT\tenor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9664" y="3917043"/>
            <a:ext cx="4743450" cy="2933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cschaub\Desktop\SFU PDP\Midterm\FINAL REPORT\Delfinekko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29812"/>
            <a:ext cx="3810000" cy="1466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5609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1981200" y="3767738"/>
            <a:ext cx="5257800" cy="2599123"/>
            <a:chOff x="1981200" y="3767738"/>
            <a:chExt cx="5257800" cy="2599123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81200" y="3767738"/>
              <a:ext cx="4876800" cy="2599123"/>
            </a:xfrm>
            <a:prstGeom prst="rect">
              <a:avLst/>
            </a:prstGeom>
          </p:spPr>
        </p:pic>
        <p:sp>
          <p:nvSpPr>
            <p:cNvPr id="5" name="Rectangle 4"/>
            <p:cNvSpPr/>
            <p:nvPr/>
          </p:nvSpPr>
          <p:spPr>
            <a:xfrm>
              <a:off x="3505200" y="4019177"/>
              <a:ext cx="1828800" cy="3048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6" name="Rectangle 5"/>
            <p:cNvSpPr/>
            <p:nvPr/>
          </p:nvSpPr>
          <p:spPr>
            <a:xfrm>
              <a:off x="2006600" y="4323977"/>
              <a:ext cx="1828800" cy="52614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7" name="Rectangle 6"/>
            <p:cNvSpPr/>
            <p:nvPr/>
          </p:nvSpPr>
          <p:spPr>
            <a:xfrm>
              <a:off x="2286000" y="4019177"/>
              <a:ext cx="4953000" cy="98334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Multiple waves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819400"/>
          </a:xfrm>
        </p:spPr>
        <p:txBody>
          <a:bodyPr/>
          <a:lstStyle/>
          <a:p>
            <a:r>
              <a:rPr lang="en-CA" dirty="0"/>
              <a:t>Travelling </a:t>
            </a:r>
            <a:r>
              <a:rPr lang="en-CA" dirty="0" smtClean="0"/>
              <a:t>wave</a:t>
            </a:r>
          </a:p>
          <a:p>
            <a:pPr marL="0" indent="0">
              <a:buNone/>
            </a:pPr>
            <a:r>
              <a:rPr lang="en-CA" dirty="0"/>
              <a:t>	</a:t>
            </a:r>
            <a:r>
              <a:rPr lang="en-CA" dirty="0" smtClean="0"/>
              <a:t>-waves created when a rope is moved 	 	 continuously from side to side</a:t>
            </a:r>
            <a:endParaRPr lang="en-CA" dirty="0"/>
          </a:p>
          <a:p>
            <a:pPr marL="0" indent="0">
              <a:buNone/>
            </a:pPr>
            <a:r>
              <a:rPr lang="en-CA" dirty="0"/>
              <a:t>	</a:t>
            </a:r>
            <a:r>
              <a:rPr lang="en-CA" dirty="0" smtClean="0"/>
              <a:t>-not confined to a given space on the 	 	 medium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711319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The Measure of a Wave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82400" y="1225706"/>
            <a:ext cx="2743200" cy="2286001"/>
          </a:xfrm>
        </p:spPr>
        <p:txBody>
          <a:bodyPr>
            <a:normAutofit lnSpcReduction="10000"/>
          </a:bodyPr>
          <a:lstStyle/>
          <a:p>
            <a:r>
              <a:rPr lang="en-CA" dirty="0" smtClean="0"/>
              <a:t>Frequency </a:t>
            </a:r>
          </a:p>
          <a:p>
            <a:r>
              <a:rPr lang="en-CA" dirty="0" smtClean="0"/>
              <a:t>Wavelength</a:t>
            </a:r>
          </a:p>
          <a:p>
            <a:r>
              <a:rPr lang="en-CA" dirty="0" smtClean="0"/>
              <a:t>Velocity</a:t>
            </a:r>
          </a:p>
          <a:p>
            <a:r>
              <a:rPr lang="en-CA" dirty="0" smtClean="0"/>
              <a:t>Period</a:t>
            </a:r>
            <a:endParaRPr lang="en-CA" dirty="0"/>
          </a:p>
        </p:txBody>
      </p:sp>
      <p:pic>
        <p:nvPicPr>
          <p:cNvPr id="9" name="Picture 2" descr="C:\Users\cschaub\Desktop\SFU PDP\Sir Winston Churchill Secondary\Waves\image117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590925"/>
            <a:ext cx="82296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302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Wavelength </a:t>
            </a:r>
            <a:r>
              <a:rPr lang="en-CA" dirty="0"/>
              <a:t>(</a:t>
            </a:r>
            <a:r>
              <a:rPr lang="el-GR" dirty="0"/>
              <a:t>λ</a:t>
            </a:r>
            <a:r>
              <a:rPr lang="en-CA" dirty="0"/>
              <a:t>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Font typeface="Arial" panose="020B0604020202020204" pitchFamily="34" charset="0"/>
              <a:buChar char="•"/>
            </a:pPr>
            <a:r>
              <a:rPr lang="en-CA" dirty="0"/>
              <a:t>The shortest distance between points where the wave pattern repeats itself – Units (distance</a:t>
            </a:r>
            <a:r>
              <a:rPr lang="en-CA" dirty="0" smtClean="0"/>
              <a:t>)</a:t>
            </a:r>
            <a:endParaRPr lang="en-CA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09" t="52667" r="23000" b="21936"/>
          <a:stretch/>
        </p:blipFill>
        <p:spPr bwMode="auto">
          <a:xfrm>
            <a:off x="-36000" y="3511707"/>
            <a:ext cx="9180000" cy="3346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Straight Connector 6"/>
          <p:cNvCxnSpPr/>
          <p:nvPr/>
        </p:nvCxnSpPr>
        <p:spPr>
          <a:xfrm>
            <a:off x="3098100" y="3200400"/>
            <a:ext cx="38100" cy="335280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718100" y="3200400"/>
            <a:ext cx="0" cy="335280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6019800" y="2786743"/>
                <a:ext cx="18288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CA" sz="3200" b="0" i="1" smtClean="0">
                        <a:latin typeface="Cambria Math"/>
                        <a:ea typeface="Cambria Math"/>
                      </a:rPr>
                      <m:t>𝜆</m:t>
                    </m:r>
                  </m:oMath>
                </a14:m>
                <a:r>
                  <a:rPr lang="en-CA" sz="3200" dirty="0" smtClean="0"/>
                  <a:t> = 25 m</a:t>
                </a:r>
                <a:endParaRPr lang="en-CA" sz="32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19800" y="2786743"/>
                <a:ext cx="1828800" cy="584775"/>
              </a:xfrm>
              <a:prstGeom prst="rect">
                <a:avLst/>
              </a:prstGeom>
              <a:blipFill rotWithShape="1">
                <a:blip r:embed="rId3"/>
                <a:stretch>
                  <a:fillRect t="-12500" b="-34375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15535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Period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1066800"/>
          </a:xfrm>
        </p:spPr>
        <p:txBody>
          <a:bodyPr/>
          <a:lstStyle/>
          <a:p>
            <a:pPr marL="342900" lvl="1" indent="-342900">
              <a:buFont typeface="Arial" pitchFamily="34" charset="0"/>
              <a:buChar char="•"/>
            </a:pPr>
            <a:r>
              <a:rPr lang="en-CA" dirty="0"/>
              <a:t>The shortest time interval during which the motion repeats itself – Units (time)</a:t>
            </a:r>
          </a:p>
          <a:p>
            <a:endParaRPr lang="en-CA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3479800" y="2743200"/>
                <a:ext cx="1938822" cy="11038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sz="3200" b="0" i="1" smtClean="0">
                          <a:latin typeface="Cambria Math"/>
                        </a:rPr>
                        <m:t>𝑇</m:t>
                      </m:r>
                      <m:r>
                        <a:rPr lang="en-CA" sz="3200" b="0" i="1" smtClean="0"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CA" sz="3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CA" sz="32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CA" sz="3200" b="0" i="1" smtClean="0">
                              <a:latin typeface="Cambria Math"/>
                            </a:rPr>
                            <m:t>𝑓</m:t>
                          </m:r>
                        </m:den>
                      </m:f>
                    </m:oMath>
                  </m:oMathPara>
                </a14:m>
                <a:endParaRPr lang="en-CA" sz="32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9800" y="2743200"/>
                <a:ext cx="1938822" cy="1103828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2787616" y="4495800"/>
                <a:ext cx="3323190" cy="7877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CA" sz="3200" b="0" i="1" smtClean="0">
                        <a:latin typeface="Cambria Math"/>
                      </a:rPr>
                      <m:t>𝑓</m:t>
                    </m:r>
                    <m:r>
                      <a:rPr lang="en-CA" sz="3200" b="0" i="1" smtClean="0">
                        <a:latin typeface="Cambria Math"/>
                      </a:rPr>
                      <m:t>= </m:t>
                    </m:r>
                    <m:f>
                      <m:fPr>
                        <m:ctrlPr>
                          <a:rPr lang="en-CA" sz="32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CA" sz="32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CA" sz="3200" b="0" i="1" smtClean="0">
                            <a:latin typeface="Cambria Math"/>
                          </a:rPr>
                          <m:t>𝑇</m:t>
                        </m:r>
                      </m:den>
                    </m:f>
                  </m:oMath>
                </a14:m>
                <a:r>
                  <a:rPr lang="en-CA" sz="3200" dirty="0" smtClean="0"/>
                  <a:t> = frequency</a:t>
                </a:r>
                <a:endParaRPr lang="en-CA" sz="32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87616" y="4495800"/>
                <a:ext cx="3323190" cy="787716"/>
              </a:xfrm>
              <a:prstGeom prst="rect">
                <a:avLst/>
              </a:prstGeom>
              <a:blipFill rotWithShape="1">
                <a:blip r:embed="rId3"/>
                <a:stretch>
                  <a:fillRect r="-3119" b="-11628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40993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Frequency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Font typeface="Arial" panose="020B0604020202020204" pitchFamily="34" charset="0"/>
              <a:buChar char="•"/>
            </a:pPr>
            <a:r>
              <a:rPr lang="en-CA" dirty="0"/>
              <a:t>The number of complete vibrations per second measured at a fixed location – Units (</a:t>
            </a:r>
            <a:r>
              <a:rPr lang="en-CA" dirty="0" smtClean="0"/>
              <a:t>Hz)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3479800" y="3657600"/>
                <a:ext cx="1938822" cy="10143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sz="3200" b="0" i="1" smtClean="0">
                          <a:latin typeface="Cambria Math"/>
                        </a:rPr>
                        <m:t>𝑓</m:t>
                      </m:r>
                      <m:r>
                        <a:rPr lang="en-CA" sz="3200" b="0" i="1" smtClean="0"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CA" sz="3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CA" sz="32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CA" sz="3200" b="0" i="1" smtClean="0">
                              <a:latin typeface="Cambria Math"/>
                            </a:rPr>
                            <m:t>𝑇</m:t>
                          </m:r>
                        </m:den>
                      </m:f>
                    </m:oMath>
                  </m:oMathPara>
                </a14:m>
                <a:endParaRPr lang="en-CA" sz="32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79800" y="3657600"/>
                <a:ext cx="1938822" cy="1014317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54639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09" t="52667" r="23000" b="21936"/>
          <a:stretch/>
        </p:blipFill>
        <p:spPr bwMode="auto">
          <a:xfrm>
            <a:off x="-36000" y="3511707"/>
            <a:ext cx="9180000" cy="3346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Frequency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Font typeface="Arial" panose="020B0604020202020204" pitchFamily="34" charset="0"/>
              <a:buChar char="•"/>
            </a:pPr>
            <a:r>
              <a:rPr lang="en-CA" dirty="0"/>
              <a:t>The number of complete vibrations per second measured at a fixed location – Units (</a:t>
            </a:r>
            <a:r>
              <a:rPr lang="en-CA" dirty="0" smtClean="0"/>
              <a:t>Hz)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3098100" y="3200400"/>
            <a:ext cx="38100" cy="335280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/>
        </p:nvSpPr>
        <p:spPr>
          <a:xfrm>
            <a:off x="4377300" y="4514514"/>
            <a:ext cx="609600" cy="612853"/>
          </a:xfrm>
          <a:prstGeom prst="ellipse">
            <a:avLst/>
          </a:prstGeom>
          <a:noFill/>
          <a:ln w="1016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6300000" y="304800"/>
                <a:ext cx="1938822" cy="10143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sz="3200" b="0" i="1" smtClean="0">
                          <a:latin typeface="Cambria Math"/>
                        </a:rPr>
                        <m:t>𝑓</m:t>
                      </m:r>
                      <m:r>
                        <a:rPr lang="en-CA" sz="3200" b="0" i="1" smtClean="0"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CA" sz="3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CA" sz="32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CA" sz="3200" b="0" i="1" smtClean="0">
                              <a:latin typeface="Cambria Math"/>
                            </a:rPr>
                            <m:t>𝑇</m:t>
                          </m:r>
                        </m:den>
                      </m:f>
                    </m:oMath>
                  </m:oMathPara>
                </a14:m>
                <a:endParaRPr lang="en-CA" sz="32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0000" y="304800"/>
                <a:ext cx="1938822" cy="101431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Connector 6"/>
          <p:cNvCxnSpPr/>
          <p:nvPr/>
        </p:nvCxnSpPr>
        <p:spPr>
          <a:xfrm>
            <a:off x="4682100" y="3886200"/>
            <a:ext cx="36000" cy="266700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9235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cschaub\Desktop\SFU PDP\Sir Winston Churchill Secondary\Waves\image117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590925"/>
            <a:ext cx="82296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Frequency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>
              <a:buFont typeface="Arial" panose="020B0604020202020204" pitchFamily="34" charset="0"/>
              <a:buChar char="•"/>
            </a:pPr>
            <a:r>
              <a:rPr lang="en-CA" dirty="0"/>
              <a:t>The number of complete vibrations per second measured at a fixed location – Units (</a:t>
            </a:r>
            <a:r>
              <a:rPr lang="en-CA" dirty="0" smtClean="0"/>
              <a:t>Hz</a:t>
            </a:r>
            <a:r>
              <a:rPr lang="en-CA" dirty="0"/>
              <a:t>)</a:t>
            </a:r>
          </a:p>
          <a:p>
            <a:endParaRPr lang="en-CA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3104500" y="3200400"/>
            <a:ext cx="38100" cy="335280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6300000" y="304800"/>
                <a:ext cx="1938822" cy="10143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sz="3200" b="0" i="1" smtClean="0">
                          <a:latin typeface="Cambria Math"/>
                        </a:rPr>
                        <m:t>𝑓</m:t>
                      </m:r>
                      <m:r>
                        <a:rPr lang="en-CA" sz="3200" b="0" i="1" smtClean="0"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CA" sz="3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CA" sz="32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CA" sz="3200" b="0" i="1" smtClean="0">
                              <a:latin typeface="Cambria Math"/>
                            </a:rPr>
                            <m:t>𝑇</m:t>
                          </m:r>
                        </m:den>
                      </m:f>
                    </m:oMath>
                  </m:oMathPara>
                </a14:m>
                <a:endParaRPr lang="en-CA" sz="32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0000" y="304800"/>
                <a:ext cx="1938822" cy="101431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Connector 6"/>
          <p:cNvCxnSpPr/>
          <p:nvPr/>
        </p:nvCxnSpPr>
        <p:spPr>
          <a:xfrm>
            <a:off x="4688500" y="3810000"/>
            <a:ext cx="36000" cy="274320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6080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09" t="52667" r="23000" b="21936"/>
          <a:stretch/>
        </p:blipFill>
        <p:spPr bwMode="auto">
          <a:xfrm>
            <a:off x="-36000" y="3511707"/>
            <a:ext cx="9180000" cy="3346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Frequency</a:t>
            </a:r>
            <a:endParaRPr lang="en-CA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1219200" y="1663986"/>
                <a:ext cx="1938822" cy="10143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sz="3200" b="0" i="1" smtClean="0">
                          <a:latin typeface="Cambria Math"/>
                        </a:rPr>
                        <m:t>𝑓</m:t>
                      </m:r>
                      <m:r>
                        <a:rPr lang="en-CA" sz="3200" b="0" i="1" smtClean="0"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CA" sz="3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CA" sz="32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CA" sz="3200" b="0" i="1" smtClean="0">
                              <a:latin typeface="Cambria Math"/>
                            </a:rPr>
                            <m:t>𝑇</m:t>
                          </m:r>
                        </m:den>
                      </m:f>
                    </m:oMath>
                  </m:oMathPara>
                </a14:m>
                <a:endParaRPr lang="en-CA" sz="32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9200" y="1663986"/>
                <a:ext cx="1938822" cy="101431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3377178" y="1663985"/>
                <a:ext cx="1938822" cy="10143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sz="3200" b="0" i="1" smtClean="0">
                          <a:latin typeface="Cambria Math"/>
                        </a:rPr>
                        <m:t>𝑓</m:t>
                      </m:r>
                      <m:r>
                        <a:rPr lang="en-CA" sz="3200" b="0" i="1" smtClean="0"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CA" sz="3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CA" sz="3200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CA" sz="3200" b="0" i="1" smtClean="0">
                              <a:latin typeface="Cambria Math"/>
                            </a:rPr>
                            <m:t>20 </m:t>
                          </m:r>
                          <m:r>
                            <a:rPr lang="en-CA" sz="3200" b="0" i="1" smtClean="0">
                              <a:latin typeface="Cambria Math"/>
                            </a:rPr>
                            <m:t>𝑠</m:t>
                          </m:r>
                        </m:den>
                      </m:f>
                    </m:oMath>
                  </m:oMathPara>
                </a14:m>
                <a:endParaRPr lang="en-CA" sz="32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77178" y="1663985"/>
                <a:ext cx="1938822" cy="101431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5791200" y="1978144"/>
                <a:ext cx="193882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sz="3200" b="0" i="1" smtClean="0">
                          <a:latin typeface="Cambria Math"/>
                        </a:rPr>
                        <m:t>𝑇</m:t>
                      </m:r>
                      <m:r>
                        <a:rPr lang="en-CA" sz="3200" b="0" i="1" smtClean="0">
                          <a:latin typeface="Cambria Math"/>
                        </a:rPr>
                        <m:t>=20 </m:t>
                      </m:r>
                      <m:r>
                        <a:rPr lang="en-CA" sz="3200" b="0" i="1" smtClean="0">
                          <a:latin typeface="Cambria Math"/>
                        </a:rPr>
                        <m:t>𝑠</m:t>
                      </m:r>
                    </m:oMath>
                  </m:oMathPara>
                </a14:m>
                <a:endParaRPr lang="en-CA" sz="32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1200" y="1978144"/>
                <a:ext cx="1938822" cy="58477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00458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Wave velocity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685799"/>
          </a:xfrm>
        </p:spPr>
        <p:txBody>
          <a:bodyPr/>
          <a:lstStyle/>
          <a:p>
            <a:pPr lvl="1">
              <a:buFont typeface="Arial" panose="020B0604020202020204" pitchFamily="34" charset="0"/>
              <a:buChar char="•"/>
            </a:pPr>
            <a:r>
              <a:rPr lang="en-CA" dirty="0" smtClean="0"/>
              <a:t>Distance moved divided by the time interval</a:t>
            </a:r>
            <a:endParaRPr lang="en-CA" dirty="0"/>
          </a:p>
          <a:p>
            <a:endParaRPr lang="en-CA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593882" y="2358569"/>
                <a:ext cx="1938822" cy="10273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sz="3200" b="0" i="1" smtClean="0">
                          <a:latin typeface="Cambria Math"/>
                        </a:rPr>
                        <m:t>𝑣</m:t>
                      </m:r>
                      <m:r>
                        <a:rPr lang="en-CA" sz="3200" b="0" i="1" smtClean="0">
                          <a:latin typeface="Cambria Math"/>
                        </a:rPr>
                        <m:t>= </m:t>
                      </m:r>
                      <m:f>
                        <m:fPr>
                          <m:ctrlPr>
                            <a:rPr lang="en-CA" sz="3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CA" sz="3200" b="0" i="1" smtClean="0">
                              <a:latin typeface="Cambria Math"/>
                            </a:rPr>
                            <m:t>𝑑</m:t>
                          </m:r>
                        </m:num>
                        <m:den>
                          <m:r>
                            <a:rPr lang="en-CA" sz="3200" b="0" i="1" smtClean="0">
                              <a:latin typeface="Cambria Math"/>
                            </a:rPr>
                            <m:t>𝑡</m:t>
                          </m:r>
                        </m:den>
                      </m:f>
                    </m:oMath>
                  </m:oMathPara>
                </a14:m>
                <a:endParaRPr lang="en-CA" sz="32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93882" y="2358569"/>
                <a:ext cx="1938822" cy="1027333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Content Placeholder 2"/>
          <p:cNvSpPr txBox="1">
            <a:spLocks/>
          </p:cNvSpPr>
          <p:nvPr/>
        </p:nvSpPr>
        <p:spPr>
          <a:xfrm>
            <a:off x="609600" y="3733800"/>
            <a:ext cx="8229600" cy="6857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buFont typeface="Arial" panose="020B0604020202020204" pitchFamily="34" charset="0"/>
              <a:buChar char="•"/>
            </a:pPr>
            <a:r>
              <a:rPr lang="en-CA" b="1" u="sng" dirty="0" smtClean="0"/>
              <a:t>Special case:</a:t>
            </a:r>
            <a:r>
              <a:rPr lang="en-CA" dirty="0" smtClean="0"/>
              <a:t> time interval is exactly one period.</a:t>
            </a:r>
            <a:endParaRPr lang="en-CA" b="1" u="sng" dirty="0" smtClean="0"/>
          </a:p>
          <a:p>
            <a:pPr lvl="1"/>
            <a:endParaRPr lang="en-CA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2209800" y="4405532"/>
                <a:ext cx="96941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sz="3200" b="0" i="1" smtClean="0">
                          <a:latin typeface="Cambria Math"/>
                        </a:rPr>
                        <m:t>𝑡</m:t>
                      </m:r>
                      <m:r>
                        <a:rPr lang="en-CA" sz="3200" b="0" i="1" smtClean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en-CA" sz="32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9800" y="4405532"/>
                <a:ext cx="969411" cy="58477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209800" y="5334000"/>
                <a:ext cx="96941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sz="3200" b="0" i="1" smtClean="0">
                          <a:latin typeface="Cambria Math"/>
                        </a:rPr>
                        <m:t>𝑑</m:t>
                      </m:r>
                      <m:r>
                        <a:rPr lang="en-CA" sz="3200" b="0" i="1" smtClean="0">
                          <a:latin typeface="Cambria Math"/>
                        </a:rPr>
                        <m:t>=</m:t>
                      </m:r>
                    </m:oMath>
                  </m:oMathPara>
                </a14:m>
                <a:endParaRPr lang="en-CA" sz="32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9800" y="5334000"/>
                <a:ext cx="969411" cy="58477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3047999" y="4405532"/>
                <a:ext cx="96941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sz="3200" b="0" i="1" smtClean="0">
                          <a:latin typeface="Cambria Math"/>
                        </a:rPr>
                        <m:t>𝑇</m:t>
                      </m:r>
                    </m:oMath>
                  </m:oMathPara>
                </a14:m>
                <a:endParaRPr lang="en-CA" sz="32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7999" y="4405532"/>
                <a:ext cx="969411" cy="58477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3047999" y="5334000"/>
                <a:ext cx="969411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sz="3200" b="0" i="1" smtClean="0">
                          <a:latin typeface="Cambria Math"/>
                          <a:ea typeface="Cambria Math"/>
                        </a:rPr>
                        <m:t>𝜆</m:t>
                      </m:r>
                    </m:oMath>
                  </m:oMathPara>
                </a14:m>
                <a:endParaRPr lang="en-CA" sz="32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7999" y="5334000"/>
                <a:ext cx="969411" cy="58477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4724400" y="4602683"/>
                <a:ext cx="2590800" cy="8134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CA" sz="3200" b="0" i="1" smtClean="0">
                        <a:latin typeface="Cambria Math"/>
                      </a:rPr>
                      <m:t>𝑣</m:t>
                    </m:r>
                    <m:r>
                      <a:rPr lang="en-CA" sz="3200" b="0" i="1" smtClean="0">
                        <a:latin typeface="Cambria Math"/>
                      </a:rPr>
                      <m:t>= </m:t>
                    </m:r>
                    <m:f>
                      <m:fPr>
                        <m:ctrlPr>
                          <a:rPr lang="en-CA" sz="32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CA" sz="3200" i="1">
                            <a:latin typeface="Cambria Math"/>
                            <a:ea typeface="Cambria Math"/>
                          </a:rPr>
                          <m:t>𝜆</m:t>
                        </m:r>
                        <m:r>
                          <m:rPr>
                            <m:nor/>
                          </m:rPr>
                          <a:rPr lang="en-CA" sz="3200" dirty="0"/>
                          <m:t> </m:t>
                        </m:r>
                      </m:num>
                      <m:den>
                        <m:r>
                          <a:rPr lang="en-CA" sz="3200" i="1">
                            <a:latin typeface="Cambria Math"/>
                          </a:rPr>
                          <m:t>𝑇</m:t>
                        </m:r>
                        <m:r>
                          <m:rPr>
                            <m:nor/>
                          </m:rPr>
                          <a:rPr lang="en-CA" sz="3200" dirty="0"/>
                          <m:t> </m:t>
                        </m:r>
                      </m:den>
                    </m:f>
                    <m:r>
                      <a:rPr lang="en-CA" sz="3200" b="0" i="0" smtClean="0">
                        <a:latin typeface="Cambria Math"/>
                      </a:rPr>
                      <m:t>= </m:t>
                    </m:r>
                    <m:r>
                      <a:rPr lang="en-CA" sz="3200" i="1">
                        <a:latin typeface="Cambria Math"/>
                        <a:ea typeface="Cambria Math"/>
                      </a:rPr>
                      <m:t>𝜆</m:t>
                    </m:r>
                  </m:oMath>
                </a14:m>
                <a:r>
                  <a:rPr lang="en-CA" sz="3200" dirty="0" smtClean="0"/>
                  <a:t>f</a:t>
                </a:r>
                <a:endParaRPr lang="en-CA" sz="3200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4400" y="4602683"/>
                <a:ext cx="2590800" cy="813492"/>
              </a:xfrm>
              <a:prstGeom prst="rect">
                <a:avLst/>
              </a:prstGeom>
              <a:blipFill rotWithShape="1">
                <a:blip r:embed="rId7"/>
                <a:stretch>
                  <a:fillRect b="-12782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3490460" y="2472798"/>
                <a:ext cx="3970822" cy="79887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CA" sz="3200" b="0" i="1" smtClean="0">
                        <a:latin typeface="Cambria Math"/>
                      </a:rPr>
                      <m:t>𝑣</m:t>
                    </m:r>
                    <m:r>
                      <a:rPr lang="en-CA" sz="3200" b="0" i="1" smtClean="0">
                        <a:latin typeface="Cambria Math"/>
                      </a:rPr>
                      <m:t>= </m:t>
                    </m:r>
                    <m:f>
                      <m:fPr>
                        <m:ctrlPr>
                          <a:rPr lang="en-CA" sz="3200" b="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CA" sz="3200" b="0" i="1" smtClean="0">
                            <a:latin typeface="Cambria Math"/>
                          </a:rPr>
                          <m:t>25 </m:t>
                        </m:r>
                        <m:r>
                          <a:rPr lang="en-CA" sz="3200" b="0" i="1" smtClean="0">
                            <a:latin typeface="Cambria Math"/>
                          </a:rPr>
                          <m:t>𝑚</m:t>
                        </m:r>
                      </m:num>
                      <m:den>
                        <m:r>
                          <a:rPr lang="en-CA" sz="3200" b="0" i="1" smtClean="0">
                            <a:latin typeface="Cambria Math"/>
                          </a:rPr>
                          <m:t>20 </m:t>
                        </m:r>
                        <m:r>
                          <a:rPr lang="en-CA" sz="3200" b="0" i="1" smtClean="0">
                            <a:latin typeface="Cambria Math"/>
                          </a:rPr>
                          <m:t>𝑠</m:t>
                        </m:r>
                      </m:den>
                    </m:f>
                  </m:oMath>
                </a14:m>
                <a:r>
                  <a:rPr lang="en-CA" sz="3200" dirty="0" smtClean="0"/>
                  <a:t> = 1.3 m / s</a:t>
                </a:r>
                <a:endParaRPr lang="en-CA" sz="32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0460" y="2472798"/>
                <a:ext cx="3970822" cy="798873"/>
              </a:xfrm>
              <a:prstGeom prst="rect">
                <a:avLst/>
              </a:prstGeom>
              <a:blipFill rotWithShape="1">
                <a:blip r:embed="rId8"/>
                <a:stretch>
                  <a:fillRect b="-12214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03534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43" t="32267" r="23999" b="40608"/>
          <a:stretch/>
        </p:blipFill>
        <p:spPr bwMode="auto">
          <a:xfrm>
            <a:off x="4695371" y="449943"/>
            <a:ext cx="4448629" cy="3599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C:\Users\cschaub\Desktop\SFU PDP\Sir Winston Churchill Secondary\Waves\time_the_wave (1)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2400"/>
            <a:ext cx="44958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52400"/>
            <a:ext cx="8229600" cy="838199"/>
          </a:xfrm>
        </p:spPr>
        <p:txBody>
          <a:bodyPr/>
          <a:lstStyle/>
          <a:p>
            <a:pPr marL="0" indent="0">
              <a:buNone/>
            </a:pPr>
            <a:r>
              <a:rPr lang="en-CA" dirty="0" smtClean="0">
                <a:solidFill>
                  <a:srgbClr val="FF0000"/>
                </a:solidFill>
              </a:rPr>
              <a:t>Find the properties of the below wave:</a:t>
            </a:r>
            <a:endParaRPr lang="en-CA" dirty="0">
              <a:solidFill>
                <a:srgbClr val="FF0000"/>
              </a:solidFill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1809750" y="3807691"/>
            <a:ext cx="3371850" cy="27293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dirty="0" smtClean="0"/>
              <a:t>Wavelength?</a:t>
            </a:r>
          </a:p>
          <a:p>
            <a:r>
              <a:rPr lang="en-CA" dirty="0" smtClean="0"/>
              <a:t>Frequency?</a:t>
            </a:r>
          </a:p>
          <a:p>
            <a:r>
              <a:rPr lang="en-CA" dirty="0" smtClean="0"/>
              <a:t>Velocity?</a:t>
            </a:r>
          </a:p>
          <a:p>
            <a:r>
              <a:rPr lang="en-CA" dirty="0" smtClean="0"/>
              <a:t>Period?</a:t>
            </a:r>
          </a:p>
          <a:p>
            <a:endParaRPr lang="en-CA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4466771" y="3814289"/>
            <a:ext cx="2133600" cy="29579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CA" dirty="0" smtClean="0">
                <a:solidFill>
                  <a:srgbClr val="FF0000"/>
                </a:solidFill>
              </a:rPr>
              <a:t>6.0 units</a:t>
            </a:r>
          </a:p>
          <a:p>
            <a:pPr marL="0" indent="0" algn="r">
              <a:buNone/>
            </a:pPr>
            <a:r>
              <a:rPr lang="en-CA" dirty="0" smtClean="0">
                <a:solidFill>
                  <a:srgbClr val="FF0000"/>
                </a:solidFill>
              </a:rPr>
              <a:t>0.33 Hz</a:t>
            </a:r>
          </a:p>
          <a:p>
            <a:pPr marL="0" indent="0" algn="r">
              <a:buNone/>
            </a:pPr>
            <a:r>
              <a:rPr lang="en-CA" dirty="0" smtClean="0">
                <a:solidFill>
                  <a:srgbClr val="FF0000"/>
                </a:solidFill>
              </a:rPr>
              <a:t>2.0 units / s</a:t>
            </a:r>
          </a:p>
          <a:p>
            <a:pPr marL="0" indent="0" algn="r">
              <a:buNone/>
            </a:pPr>
            <a:r>
              <a:rPr lang="en-CA" dirty="0" smtClean="0">
                <a:solidFill>
                  <a:srgbClr val="FF0000"/>
                </a:solidFill>
              </a:rPr>
              <a:t>3.0 seconds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580571" y="6096000"/>
            <a:ext cx="8229600" cy="7293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CA" u="sng" dirty="0" smtClean="0"/>
              <a:t>Cellphones are OK if you need a timer</a:t>
            </a:r>
            <a:endParaRPr lang="en-CA" u="sng" dirty="0"/>
          </a:p>
        </p:txBody>
      </p:sp>
    </p:spTree>
    <p:extLst>
      <p:ext uri="{BB962C8B-B14F-4D97-AF65-F5344CB8AC3E}">
        <p14:creationId xmlns:p14="http://schemas.microsoft.com/office/powerpoint/2010/main" val="1967767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3001963"/>
          </a:xfrm>
        </p:spPr>
        <p:txBody>
          <a:bodyPr/>
          <a:lstStyle/>
          <a:p>
            <a:pPr marL="0" indent="0">
              <a:buNone/>
            </a:pPr>
            <a:r>
              <a:rPr lang="en-CA" i="1" dirty="0" smtClean="0"/>
              <a:t>The impetus is much quicker than the water, for it often happens that the wave flees the place of its creation, while the water does not…</a:t>
            </a:r>
          </a:p>
          <a:p>
            <a:pPr marL="0" indent="0">
              <a:buNone/>
            </a:pPr>
            <a:endParaRPr lang="en-CA" dirty="0"/>
          </a:p>
          <a:p>
            <a:pPr marL="0" indent="0" algn="r">
              <a:buNone/>
            </a:pPr>
            <a:r>
              <a:rPr lang="en-CA" dirty="0" smtClean="0"/>
              <a:t>-Leonardo da Vinci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620280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Next Class: Waves </a:t>
            </a:r>
            <a:r>
              <a:rPr lang="en-CA" dirty="0" smtClean="0"/>
              <a:t>Lab</a:t>
            </a:r>
            <a:endParaRPr lang="en-CA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0" y="3810000"/>
            <a:ext cx="9144000" cy="2971800"/>
          </a:xfrm>
        </p:spPr>
        <p:txBody>
          <a:bodyPr>
            <a:normAutofit/>
          </a:bodyPr>
          <a:lstStyle/>
          <a:p>
            <a:r>
              <a:rPr lang="en-CA" dirty="0" smtClean="0"/>
              <a:t>Classwork: p293 Q1 – 4 </a:t>
            </a:r>
          </a:p>
          <a:p>
            <a:r>
              <a:rPr lang="en-CA" dirty="0" smtClean="0"/>
              <a:t>(Row 1 #2, Row 2 #3 Row 3 #4)</a:t>
            </a:r>
          </a:p>
          <a:p>
            <a:r>
              <a:rPr lang="en-CA" dirty="0" smtClean="0"/>
              <a:t>Problems </a:t>
            </a:r>
            <a:r>
              <a:rPr lang="en-CA" dirty="0" smtClean="0"/>
              <a:t>14.1 </a:t>
            </a:r>
            <a:r>
              <a:rPr lang="en-CA" dirty="0" err="1" smtClean="0"/>
              <a:t>pg</a:t>
            </a:r>
            <a:r>
              <a:rPr lang="en-CA" dirty="0" smtClean="0"/>
              <a:t> 304 </a:t>
            </a:r>
            <a:r>
              <a:rPr lang="en-CA" dirty="0" smtClean="0"/>
              <a:t>-&gt; 1-6</a:t>
            </a:r>
          </a:p>
          <a:p>
            <a:r>
              <a:rPr lang="en-CA" dirty="0"/>
              <a:t>(Row 1 </a:t>
            </a:r>
            <a:r>
              <a:rPr lang="en-CA" dirty="0" smtClean="0"/>
              <a:t>#</a:t>
            </a:r>
            <a:r>
              <a:rPr lang="en-CA" dirty="0" smtClean="0"/>
              <a:t>1,4, </a:t>
            </a:r>
            <a:r>
              <a:rPr lang="en-CA" dirty="0"/>
              <a:t>Row 2 </a:t>
            </a:r>
            <a:r>
              <a:rPr lang="en-CA" dirty="0" smtClean="0"/>
              <a:t>#2,5 </a:t>
            </a:r>
            <a:r>
              <a:rPr lang="en-CA" dirty="0"/>
              <a:t>Row 3 </a:t>
            </a:r>
            <a:r>
              <a:rPr lang="en-CA" dirty="0" smtClean="0"/>
              <a:t>#3,6</a:t>
            </a:r>
            <a:r>
              <a:rPr lang="en-CA" dirty="0"/>
              <a:t>)</a:t>
            </a:r>
            <a:endParaRPr lang="en-CA" dirty="0" smtClean="0"/>
          </a:p>
        </p:txBody>
      </p:sp>
    </p:spTree>
    <p:extLst>
      <p:ext uri="{BB962C8B-B14F-4D97-AF65-F5344CB8AC3E}">
        <p14:creationId xmlns:p14="http://schemas.microsoft.com/office/powerpoint/2010/main" val="1999192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2808514" y="1072555"/>
            <a:ext cx="57912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CA" dirty="0" smtClean="0"/>
          </a:p>
          <a:p>
            <a:pPr marL="0" indent="0">
              <a:buNone/>
            </a:pPr>
            <a:endParaRPr lang="en-CA" dirty="0" smtClean="0"/>
          </a:p>
          <a:p>
            <a:pPr marL="0" indent="0">
              <a:buNone/>
            </a:pPr>
            <a:r>
              <a:rPr lang="en-CA" dirty="0" smtClean="0"/>
              <a:t>-Maximum displacement from the rest or equilibrium position</a:t>
            </a:r>
            <a:endParaRPr lang="en-CA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808514" y="1072556"/>
            <a:ext cx="57912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CA" dirty="0" smtClean="0"/>
          </a:p>
          <a:p>
            <a:pPr marL="0" indent="0">
              <a:buNone/>
            </a:pPr>
            <a:r>
              <a:rPr lang="en-CA" dirty="0" smtClean="0"/>
              <a:t>-Low point of wave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6400" y="0"/>
            <a:ext cx="8229600" cy="1143000"/>
          </a:xfrm>
        </p:spPr>
        <p:txBody>
          <a:bodyPr/>
          <a:lstStyle/>
          <a:p>
            <a:r>
              <a:rPr lang="en-CA" dirty="0" smtClean="0"/>
              <a:t>Crest, trough, Amplitude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2590800" cy="4525963"/>
          </a:xfrm>
        </p:spPr>
        <p:txBody>
          <a:bodyPr/>
          <a:lstStyle/>
          <a:p>
            <a:r>
              <a:rPr lang="en-CA" dirty="0" smtClean="0"/>
              <a:t>Crest</a:t>
            </a:r>
            <a:endParaRPr lang="en-CA" dirty="0"/>
          </a:p>
          <a:p>
            <a:r>
              <a:rPr lang="en-CA" dirty="0" smtClean="0"/>
              <a:t>Trough</a:t>
            </a:r>
            <a:endParaRPr lang="en-CA" dirty="0"/>
          </a:p>
          <a:p>
            <a:r>
              <a:rPr lang="en-CA" dirty="0" smtClean="0"/>
              <a:t>Amplitude</a:t>
            </a:r>
            <a:endParaRPr lang="en-CA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2808514" y="1072557"/>
            <a:ext cx="57912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dirty="0" smtClean="0"/>
              <a:t>-High point of wave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09" t="52667" r="27383" b="25516"/>
          <a:stretch/>
        </p:blipFill>
        <p:spPr bwMode="auto">
          <a:xfrm>
            <a:off x="990600" y="3733800"/>
            <a:ext cx="8153400" cy="2874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267743" y="3270093"/>
            <a:ext cx="106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dirty="0" smtClean="0"/>
              <a:t>Crest</a:t>
            </a:r>
            <a:endParaRPr lang="en-CA" sz="3200" dirty="0"/>
          </a:p>
        </p:txBody>
      </p:sp>
      <p:cxnSp>
        <p:nvCxnSpPr>
          <p:cNvPr id="9" name="Straight Arrow Connector 8"/>
          <p:cNvCxnSpPr>
            <a:stCxn id="8" idx="3"/>
          </p:cNvCxnSpPr>
          <p:nvPr/>
        </p:nvCxnSpPr>
        <p:spPr>
          <a:xfrm>
            <a:off x="8334543" y="3562481"/>
            <a:ext cx="159657" cy="393412"/>
          </a:xfrm>
          <a:prstGeom prst="straightConnector1">
            <a:avLst/>
          </a:prstGeom>
          <a:ln w="444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stCxn id="8" idx="1"/>
          </p:cNvCxnSpPr>
          <p:nvPr/>
        </p:nvCxnSpPr>
        <p:spPr>
          <a:xfrm flipH="1">
            <a:off x="7122600" y="3562481"/>
            <a:ext cx="145143" cy="393412"/>
          </a:xfrm>
          <a:prstGeom prst="straightConnector1">
            <a:avLst/>
          </a:prstGeom>
          <a:ln w="444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353343" y="6165693"/>
            <a:ext cx="1447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dirty="0" smtClean="0"/>
              <a:t>Trough</a:t>
            </a:r>
            <a:endParaRPr lang="en-CA" sz="3200" dirty="0"/>
          </a:p>
        </p:txBody>
      </p:sp>
      <p:cxnSp>
        <p:nvCxnSpPr>
          <p:cNvPr id="12" name="Straight Arrow Connector 11"/>
          <p:cNvCxnSpPr/>
          <p:nvPr/>
        </p:nvCxnSpPr>
        <p:spPr>
          <a:xfrm flipV="1">
            <a:off x="7656000" y="6089493"/>
            <a:ext cx="145143" cy="368588"/>
          </a:xfrm>
          <a:prstGeom prst="straightConnector1">
            <a:avLst/>
          </a:prstGeom>
          <a:ln w="444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>
            <a:stCxn id="11" idx="1"/>
          </p:cNvCxnSpPr>
          <p:nvPr/>
        </p:nvCxnSpPr>
        <p:spPr>
          <a:xfrm flipH="1" flipV="1">
            <a:off x="6208201" y="6089493"/>
            <a:ext cx="145142" cy="368588"/>
          </a:xfrm>
          <a:prstGeom prst="straightConnector1">
            <a:avLst/>
          </a:prstGeom>
          <a:ln w="444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1864800" y="5047518"/>
            <a:ext cx="2470200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864800" y="4108293"/>
            <a:ext cx="2470200" cy="0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1981200" y="4108291"/>
            <a:ext cx="0" cy="939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629" y="4313965"/>
            <a:ext cx="1981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dirty="0" smtClean="0"/>
              <a:t>Amplitude</a:t>
            </a:r>
            <a:endParaRPr lang="en-CA" sz="3200" dirty="0"/>
          </a:p>
        </p:txBody>
      </p:sp>
    </p:spTree>
    <p:extLst>
      <p:ext uri="{BB962C8B-B14F-4D97-AF65-F5344CB8AC3E}">
        <p14:creationId xmlns:p14="http://schemas.microsoft.com/office/powerpoint/2010/main" val="4214149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514"/>
            <a:ext cx="8229600" cy="1143000"/>
          </a:xfrm>
        </p:spPr>
        <p:txBody>
          <a:bodyPr/>
          <a:lstStyle/>
          <a:p>
            <a:r>
              <a:rPr lang="en-CA" dirty="0" smtClean="0"/>
              <a:t>Amplitude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9200" y="1143000"/>
            <a:ext cx="8229600" cy="1143000"/>
          </a:xfrm>
        </p:spPr>
        <p:txBody>
          <a:bodyPr/>
          <a:lstStyle/>
          <a:p>
            <a:r>
              <a:rPr lang="en-CA" dirty="0"/>
              <a:t>Maximum displacement from the rest or equilibrium position</a:t>
            </a:r>
          </a:p>
          <a:p>
            <a:endParaRPr lang="en-CA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57200" y="236870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dirty="0" smtClean="0"/>
              <a:t>More work must be done to produce a wave with a larger amplitude</a:t>
            </a:r>
          </a:p>
          <a:p>
            <a:endParaRPr lang="en-CA" dirty="0"/>
          </a:p>
        </p:txBody>
      </p:sp>
      <p:sp>
        <p:nvSpPr>
          <p:cNvPr id="27" name="Content Placeholder 2"/>
          <p:cNvSpPr txBox="1">
            <a:spLocks/>
          </p:cNvSpPr>
          <p:nvPr/>
        </p:nvSpPr>
        <p:spPr>
          <a:xfrm>
            <a:off x="457200" y="3664108"/>
            <a:ext cx="8229600" cy="266049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dirty="0" smtClean="0"/>
              <a:t>Waves with larger amplitude transfer more energy</a:t>
            </a:r>
          </a:p>
          <a:p>
            <a:pPr marL="0" indent="0">
              <a:buNone/>
            </a:pPr>
            <a:r>
              <a:rPr lang="en-CA" dirty="0" smtClean="0"/>
              <a:t>	- The rate at which energy is carried is 	proportional to the square of the amplitude</a:t>
            </a:r>
          </a:p>
          <a:p>
            <a:pPr marL="0" indent="0">
              <a:buNone/>
            </a:pPr>
            <a:r>
              <a:rPr lang="en-CA" dirty="0" smtClean="0"/>
              <a:t>	2 x Amplitude = ____ Energy</a:t>
            </a:r>
          </a:p>
          <a:p>
            <a:endParaRPr lang="en-CA" dirty="0"/>
          </a:p>
        </p:txBody>
      </p:sp>
      <p:sp>
        <p:nvSpPr>
          <p:cNvPr id="28" name="Content Placeholder 2"/>
          <p:cNvSpPr txBox="1">
            <a:spLocks/>
          </p:cNvSpPr>
          <p:nvPr/>
        </p:nvSpPr>
        <p:spPr>
          <a:xfrm>
            <a:off x="4191000" y="5577114"/>
            <a:ext cx="533400" cy="7474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dirty="0" smtClean="0">
                <a:solidFill>
                  <a:srgbClr val="FF0000"/>
                </a:solidFill>
              </a:rPr>
              <a:t>4</a:t>
            </a:r>
            <a:endParaRPr lang="en-CA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855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Waves: Keys to the day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Name the three types of mechanical waves and how they are different and similar.</a:t>
            </a:r>
          </a:p>
          <a:p>
            <a:r>
              <a:rPr lang="en-CA" dirty="0" smtClean="0"/>
              <a:t>Be able to define</a:t>
            </a:r>
          </a:p>
          <a:p>
            <a:pPr marL="0" indent="0">
              <a:buNone/>
            </a:pPr>
            <a:r>
              <a:rPr lang="en-CA" dirty="0"/>
              <a:t>	</a:t>
            </a:r>
            <a:r>
              <a:rPr lang="en-CA" dirty="0" smtClean="0"/>
              <a:t>- period</a:t>
            </a:r>
          </a:p>
          <a:p>
            <a:pPr marL="0" indent="0">
              <a:buNone/>
            </a:pPr>
            <a:r>
              <a:rPr lang="en-CA" dirty="0" smtClean="0"/>
              <a:t>	- frequency</a:t>
            </a:r>
          </a:p>
          <a:p>
            <a:pPr marL="0" indent="0">
              <a:buNone/>
            </a:pPr>
            <a:r>
              <a:rPr lang="en-CA" dirty="0"/>
              <a:t>	</a:t>
            </a:r>
            <a:r>
              <a:rPr lang="en-CA" dirty="0" smtClean="0"/>
              <a:t>-wavelength</a:t>
            </a:r>
          </a:p>
          <a:p>
            <a:pPr marL="0" indent="0">
              <a:buNone/>
            </a:pPr>
            <a:r>
              <a:rPr lang="en-CA" dirty="0"/>
              <a:t>	</a:t>
            </a:r>
            <a:r>
              <a:rPr lang="en-CA" dirty="0" smtClean="0"/>
              <a:t>-wave velocity</a:t>
            </a:r>
          </a:p>
          <a:p>
            <a:pPr marL="0" indent="0">
              <a:buNone/>
            </a:pPr>
            <a:endParaRPr lang="en-CA" dirty="0" smtClean="0"/>
          </a:p>
          <a:p>
            <a:endParaRPr lang="en-CA" dirty="0" smtClean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393392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Next Class: Waves at boundary</a:t>
            </a:r>
            <a:endParaRPr lang="en-CA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4267200"/>
            <a:ext cx="8229600" cy="2286000"/>
          </a:xfrm>
        </p:spPr>
        <p:txBody>
          <a:bodyPr>
            <a:normAutofit/>
          </a:bodyPr>
          <a:lstStyle/>
          <a:p>
            <a:r>
              <a:rPr lang="en-CA" dirty="0" smtClean="0"/>
              <a:t>Homework: p293 Q1 – 4</a:t>
            </a:r>
          </a:p>
          <a:p>
            <a:r>
              <a:rPr lang="en-CA" dirty="0" smtClean="0"/>
              <a:t>Problems 14.1 </a:t>
            </a:r>
            <a:r>
              <a:rPr lang="en-CA" dirty="0" err="1" smtClean="0"/>
              <a:t>pg</a:t>
            </a:r>
            <a:r>
              <a:rPr lang="en-CA" dirty="0" smtClean="0"/>
              <a:t> 304 -&gt; </a:t>
            </a:r>
            <a:r>
              <a:rPr lang="en-CA" dirty="0" smtClean="0"/>
              <a:t>1-10</a:t>
            </a:r>
          </a:p>
          <a:p>
            <a:r>
              <a:rPr lang="en-CA" dirty="0" smtClean="0"/>
              <a:t>Concept review 1.1 - 1.4</a:t>
            </a:r>
          </a:p>
        </p:txBody>
      </p:sp>
    </p:spTree>
    <p:extLst>
      <p:ext uri="{BB962C8B-B14F-4D97-AF65-F5344CB8AC3E}">
        <p14:creationId xmlns:p14="http://schemas.microsoft.com/office/powerpoint/2010/main" val="743752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Waves: Keys to the day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Name the three types of mechanical waves and how they are different and similar.</a:t>
            </a:r>
          </a:p>
          <a:p>
            <a:r>
              <a:rPr lang="en-CA" dirty="0" smtClean="0"/>
              <a:t>Be able to define</a:t>
            </a:r>
          </a:p>
          <a:p>
            <a:pPr marL="0" indent="0">
              <a:buNone/>
            </a:pPr>
            <a:r>
              <a:rPr lang="en-CA" dirty="0"/>
              <a:t>	</a:t>
            </a:r>
            <a:r>
              <a:rPr lang="en-CA" dirty="0" smtClean="0"/>
              <a:t>- period</a:t>
            </a:r>
          </a:p>
          <a:p>
            <a:pPr marL="0" indent="0">
              <a:buNone/>
            </a:pPr>
            <a:r>
              <a:rPr lang="en-CA" dirty="0" smtClean="0"/>
              <a:t>	- frequency</a:t>
            </a:r>
          </a:p>
          <a:p>
            <a:pPr marL="0" indent="0">
              <a:buNone/>
            </a:pPr>
            <a:r>
              <a:rPr lang="en-CA" dirty="0"/>
              <a:t>	</a:t>
            </a:r>
            <a:r>
              <a:rPr lang="en-CA" dirty="0" smtClean="0"/>
              <a:t>-wavelength</a:t>
            </a:r>
          </a:p>
          <a:p>
            <a:pPr marL="0" indent="0">
              <a:buNone/>
            </a:pPr>
            <a:r>
              <a:rPr lang="en-CA" dirty="0"/>
              <a:t>	</a:t>
            </a:r>
            <a:r>
              <a:rPr lang="en-CA" dirty="0" smtClean="0"/>
              <a:t>-wave velocity</a:t>
            </a:r>
          </a:p>
          <a:p>
            <a:pPr marL="0" indent="0">
              <a:buNone/>
            </a:pPr>
            <a:endParaRPr lang="en-CA" dirty="0" smtClean="0"/>
          </a:p>
          <a:p>
            <a:endParaRPr lang="en-CA" dirty="0" smtClean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570115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CA" dirty="0" smtClean="0"/>
              <a:t>Types of Waves?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7714" y="1931886"/>
            <a:ext cx="3810000" cy="1828800"/>
          </a:xfrm>
        </p:spPr>
        <p:txBody>
          <a:bodyPr/>
          <a:lstStyle/>
          <a:p>
            <a:r>
              <a:rPr lang="en-CA" dirty="0" smtClean="0"/>
              <a:t>Water waves</a:t>
            </a:r>
          </a:p>
          <a:p>
            <a:r>
              <a:rPr lang="en-CA" dirty="0" smtClean="0"/>
              <a:t>Sound waves</a:t>
            </a:r>
          </a:p>
          <a:p>
            <a:r>
              <a:rPr lang="en-CA" dirty="0" smtClean="0"/>
              <a:t>Waves along rope</a:t>
            </a:r>
            <a:endParaRPr lang="en-CA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217714" y="4187699"/>
            <a:ext cx="3810000" cy="1828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dirty="0" smtClean="0"/>
              <a:t>Light waves</a:t>
            </a:r>
          </a:p>
          <a:p>
            <a:r>
              <a:rPr lang="en-CA" dirty="0" smtClean="0"/>
              <a:t>Radio waves</a:t>
            </a:r>
          </a:p>
          <a:p>
            <a:r>
              <a:rPr lang="en-CA" dirty="0" smtClean="0"/>
              <a:t>X-rays</a:t>
            </a:r>
            <a:endParaRPr lang="en-CA" dirty="0"/>
          </a:p>
        </p:txBody>
      </p:sp>
      <p:sp>
        <p:nvSpPr>
          <p:cNvPr id="5" name="Right Brace 4"/>
          <p:cNvSpPr/>
          <p:nvPr/>
        </p:nvSpPr>
        <p:spPr>
          <a:xfrm>
            <a:off x="3581400" y="1924875"/>
            <a:ext cx="533400" cy="1828800"/>
          </a:xfrm>
          <a:prstGeom prst="righ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 sz="3600" b="1" dirty="0"/>
          </a:p>
        </p:txBody>
      </p:sp>
      <p:sp>
        <p:nvSpPr>
          <p:cNvPr id="6" name="Right Brace 5"/>
          <p:cNvSpPr/>
          <p:nvPr/>
        </p:nvSpPr>
        <p:spPr>
          <a:xfrm>
            <a:off x="3597729" y="4133662"/>
            <a:ext cx="533400" cy="1828800"/>
          </a:xfrm>
          <a:prstGeom prst="rightBrace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CA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191000" y="2546887"/>
            <a:ext cx="487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dirty="0" smtClean="0"/>
              <a:t>Requires a material medium</a:t>
            </a:r>
            <a:endParaRPr lang="en-CA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4191000" y="4755674"/>
            <a:ext cx="4686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3200" dirty="0" smtClean="0"/>
              <a:t>No medium required</a:t>
            </a:r>
            <a:endParaRPr lang="en-CA" sz="3200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4419600" y="3131662"/>
            <a:ext cx="3810000" cy="1295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dirty="0" smtClean="0"/>
              <a:t>Water, air, springs, ropes</a:t>
            </a:r>
            <a:endParaRPr lang="en-CA" dirty="0"/>
          </a:p>
        </p:txBody>
      </p:sp>
      <p:sp>
        <p:nvSpPr>
          <p:cNvPr id="10" name="Oval 9"/>
          <p:cNvSpPr/>
          <p:nvPr/>
        </p:nvSpPr>
        <p:spPr>
          <a:xfrm>
            <a:off x="152400" y="1242950"/>
            <a:ext cx="8915400" cy="3120324"/>
          </a:xfrm>
          <a:prstGeom prst="ellipse">
            <a:avLst/>
          </a:prstGeom>
          <a:noFill/>
          <a:ln w="825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1" name="TextBox 10"/>
          <p:cNvSpPr txBox="1"/>
          <p:nvPr/>
        </p:nvSpPr>
        <p:spPr>
          <a:xfrm>
            <a:off x="4191000" y="1752600"/>
            <a:ext cx="46863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4000" b="1" u="sng" dirty="0" smtClean="0">
                <a:solidFill>
                  <a:srgbClr val="FF0000"/>
                </a:solidFill>
              </a:rPr>
              <a:t>Mechanical Waves</a:t>
            </a:r>
            <a:endParaRPr lang="en-CA" sz="4000" b="1" u="sng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5066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3653971" y="1621825"/>
            <a:ext cx="3429000" cy="2571750"/>
            <a:chOff x="-4114800" y="3413432"/>
            <a:chExt cx="3429000" cy="2571750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114800" y="3413432"/>
              <a:ext cx="3429000" cy="2571750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/>
          </p:nvSpPr>
          <p:spPr>
            <a:xfrm>
              <a:off x="-4114800" y="5334000"/>
              <a:ext cx="3429000" cy="65118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-4114800" y="3413432"/>
              <a:ext cx="3429000" cy="158115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653971" y="556225"/>
            <a:ext cx="3429000" cy="2646750"/>
            <a:chOff x="3276600" y="914400"/>
            <a:chExt cx="3429000" cy="264675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76600" y="914400"/>
              <a:ext cx="3429000" cy="2571750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>
            <a:xfrm>
              <a:off x="3276600" y="914400"/>
              <a:ext cx="3429000" cy="533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276600" y="1980000"/>
              <a:ext cx="3429000" cy="158115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162"/>
            <a:ext cx="8229600" cy="884238"/>
          </a:xfrm>
        </p:spPr>
        <p:txBody>
          <a:bodyPr/>
          <a:lstStyle/>
          <a:p>
            <a:r>
              <a:rPr lang="en-CA" dirty="0" smtClean="0"/>
              <a:t>Mechanical Waves</a:t>
            </a:r>
            <a:endParaRPr lang="en-CA" dirty="0"/>
          </a:p>
        </p:txBody>
      </p:sp>
      <p:grpSp>
        <p:nvGrpSpPr>
          <p:cNvPr id="20" name="Group 19"/>
          <p:cNvGrpSpPr/>
          <p:nvPr/>
        </p:nvGrpSpPr>
        <p:grpSpPr>
          <a:xfrm>
            <a:off x="3236685" y="4658178"/>
            <a:ext cx="4270829" cy="2135415"/>
            <a:chOff x="3236685" y="4658178"/>
            <a:chExt cx="4270829" cy="2135415"/>
          </a:xfrm>
        </p:grpSpPr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6685" y="4658178"/>
              <a:ext cx="4270829" cy="2135415"/>
            </a:xfrm>
            <a:prstGeom prst="rect">
              <a:avLst/>
            </a:prstGeom>
          </p:spPr>
        </p:pic>
        <p:sp>
          <p:nvSpPr>
            <p:cNvPr id="17" name="Rectangle 16"/>
            <p:cNvSpPr/>
            <p:nvPr/>
          </p:nvSpPr>
          <p:spPr>
            <a:xfrm>
              <a:off x="3236685" y="5486400"/>
              <a:ext cx="4270829" cy="130719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236685" y="4658178"/>
              <a:ext cx="4270829" cy="14242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458200" cy="60198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CA" dirty="0" smtClean="0"/>
              <a:t>3 types of mechanical waves</a:t>
            </a:r>
          </a:p>
          <a:p>
            <a:r>
              <a:rPr lang="en-CA" dirty="0" smtClean="0"/>
              <a:t>Transverse wave</a:t>
            </a:r>
          </a:p>
          <a:p>
            <a:pPr marL="0" indent="0">
              <a:buNone/>
            </a:pPr>
            <a:r>
              <a:rPr lang="en-CA" dirty="0"/>
              <a:t>	</a:t>
            </a:r>
            <a:r>
              <a:rPr lang="en-CA" dirty="0" smtClean="0"/>
              <a:t>-particles of medium vibrate perpendicular to 	 the 	 	 direction of the wave</a:t>
            </a:r>
          </a:p>
          <a:p>
            <a:pPr marL="0" indent="0">
              <a:buNone/>
            </a:pPr>
            <a:r>
              <a:rPr lang="en-CA" dirty="0"/>
              <a:t>	</a:t>
            </a:r>
            <a:r>
              <a:rPr lang="en-CA" dirty="0" smtClean="0"/>
              <a:t>- wave alone a spring, ripples on water surface</a:t>
            </a:r>
          </a:p>
          <a:p>
            <a:endParaRPr lang="en-CA" dirty="0" smtClean="0"/>
          </a:p>
          <a:p>
            <a:r>
              <a:rPr lang="en-CA" dirty="0" smtClean="0"/>
              <a:t>Longitudinal wave</a:t>
            </a:r>
          </a:p>
          <a:p>
            <a:pPr marL="0" indent="0">
              <a:buNone/>
            </a:pPr>
            <a:r>
              <a:rPr lang="en-CA" dirty="0" smtClean="0"/>
              <a:t>	-particles of medium move parallel to the 	  	 	 direction of the wave</a:t>
            </a:r>
          </a:p>
          <a:p>
            <a:pPr marL="0" indent="0">
              <a:buNone/>
            </a:pPr>
            <a:r>
              <a:rPr lang="en-CA" dirty="0" smtClean="0"/>
              <a:t>	-sound wave</a:t>
            </a:r>
          </a:p>
          <a:p>
            <a:pPr marL="0" indent="0">
              <a:buNone/>
            </a:pPr>
            <a:endParaRPr lang="en-CA" dirty="0" smtClean="0"/>
          </a:p>
          <a:p>
            <a:r>
              <a:rPr lang="en-CA" dirty="0" smtClean="0"/>
              <a:t>Surface wave</a:t>
            </a:r>
          </a:p>
          <a:p>
            <a:pPr marL="0" indent="0">
              <a:buNone/>
            </a:pPr>
            <a:r>
              <a:rPr lang="en-CA" dirty="0"/>
              <a:t>	</a:t>
            </a:r>
            <a:r>
              <a:rPr lang="en-CA" dirty="0" smtClean="0"/>
              <a:t>-particles move both parallel and perpendicular to 	 	 the direction of the wave (creates a circular motion)</a:t>
            </a:r>
          </a:p>
          <a:p>
            <a:pPr marL="0" indent="0">
              <a:buNone/>
            </a:pPr>
            <a:r>
              <a:rPr lang="en-CA" dirty="0"/>
              <a:t>	</a:t>
            </a:r>
            <a:r>
              <a:rPr lang="en-CA" dirty="0" smtClean="0"/>
              <a:t>-water wave (at surface)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233355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943" y="152400"/>
            <a:ext cx="8229600" cy="1143000"/>
          </a:xfrm>
        </p:spPr>
        <p:txBody>
          <a:bodyPr>
            <a:normAutofit/>
          </a:bodyPr>
          <a:lstStyle/>
          <a:p>
            <a:r>
              <a:rPr lang="en-CA" dirty="0"/>
              <a:t>3 types of mechanical </a:t>
            </a:r>
            <a:r>
              <a:rPr lang="en-CA" dirty="0" smtClean="0"/>
              <a:t>waves</a:t>
            </a:r>
            <a:endParaRPr lang="en-CA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49943" y="1295400"/>
            <a:ext cx="8458200" cy="1676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dirty="0" smtClean="0"/>
              <a:t>Transverse wave</a:t>
            </a:r>
          </a:p>
          <a:p>
            <a:pPr marL="0" indent="0">
              <a:buFont typeface="Arial" pitchFamily="34" charset="0"/>
              <a:buNone/>
            </a:pPr>
            <a:r>
              <a:rPr lang="en-CA" dirty="0" smtClean="0"/>
              <a:t>	-particles of medium vibrate perpendicular to 	 the 	 	 direction of the wave</a:t>
            </a:r>
          </a:p>
          <a:p>
            <a:pPr marL="0" indent="0">
              <a:buFont typeface="Arial" pitchFamily="34" charset="0"/>
              <a:buNone/>
            </a:pPr>
            <a:r>
              <a:rPr lang="en-CA" dirty="0" smtClean="0"/>
              <a:t>	- wave alone a spring, ripples on water surface</a:t>
            </a:r>
          </a:p>
        </p:txBody>
      </p:sp>
      <p:pic>
        <p:nvPicPr>
          <p:cNvPr id="1026" name="Picture 2" descr="C:\Users\cschaub\Desktop\SFU PDP\Sir Winston Churchill Secondary\Waves\Seismics\Swave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7055" y="2989943"/>
            <a:ext cx="6403975" cy="3735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2217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943" y="152400"/>
            <a:ext cx="8229600" cy="1143000"/>
          </a:xfrm>
        </p:spPr>
        <p:txBody>
          <a:bodyPr>
            <a:normAutofit/>
          </a:bodyPr>
          <a:lstStyle/>
          <a:p>
            <a:r>
              <a:rPr lang="en-CA" dirty="0"/>
              <a:t>3 types of mechanical </a:t>
            </a:r>
            <a:r>
              <a:rPr lang="en-CA" dirty="0" smtClean="0"/>
              <a:t>waves</a:t>
            </a:r>
            <a:endParaRPr lang="en-CA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49943" y="1295400"/>
            <a:ext cx="8458200" cy="1676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dirty="0"/>
              <a:t>Longitudinal wave</a:t>
            </a:r>
          </a:p>
          <a:p>
            <a:pPr marL="0" indent="0">
              <a:buNone/>
            </a:pPr>
            <a:r>
              <a:rPr lang="en-CA" dirty="0"/>
              <a:t>	-particles of medium move parallel to the 	  	 	 direction of the wave</a:t>
            </a:r>
          </a:p>
          <a:p>
            <a:pPr marL="0" indent="0">
              <a:buNone/>
            </a:pPr>
            <a:r>
              <a:rPr lang="en-CA" dirty="0"/>
              <a:t>	-sound wave</a:t>
            </a:r>
          </a:p>
        </p:txBody>
      </p:sp>
      <p:pic>
        <p:nvPicPr>
          <p:cNvPr id="1026" name="Picture 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77055" y="3256775"/>
            <a:ext cx="6403975" cy="3201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cschaub\Desktop\SFU PDP\Sir Winston Churchill Secondary\Waves\Seismics\tuning fork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133600"/>
            <a:ext cx="2085975" cy="97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0472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5029200" y="2231571"/>
            <a:ext cx="3766458" cy="2135415"/>
            <a:chOff x="3236685" y="4658178"/>
            <a:chExt cx="4270829" cy="2135415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6685" y="4658178"/>
              <a:ext cx="4270829" cy="2135415"/>
            </a:xfrm>
            <a:prstGeom prst="rect">
              <a:avLst/>
            </a:prstGeom>
          </p:spPr>
        </p:pic>
        <p:sp>
          <p:nvSpPr>
            <p:cNvPr id="7" name="Rectangle 6"/>
            <p:cNvSpPr/>
            <p:nvPr/>
          </p:nvSpPr>
          <p:spPr>
            <a:xfrm>
              <a:off x="3236685" y="5486400"/>
              <a:ext cx="4270829" cy="130719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8" name="Rectangle 7"/>
            <p:cNvSpPr/>
            <p:nvPr/>
          </p:nvSpPr>
          <p:spPr>
            <a:xfrm>
              <a:off x="3236685" y="4658178"/>
              <a:ext cx="4270829" cy="14242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943" y="152400"/>
            <a:ext cx="8229600" cy="1143000"/>
          </a:xfrm>
        </p:spPr>
        <p:txBody>
          <a:bodyPr>
            <a:normAutofit/>
          </a:bodyPr>
          <a:lstStyle/>
          <a:p>
            <a:r>
              <a:rPr lang="en-CA" dirty="0"/>
              <a:t>3 types of mechanical </a:t>
            </a:r>
            <a:r>
              <a:rPr lang="en-CA" dirty="0" smtClean="0"/>
              <a:t>waves</a:t>
            </a:r>
            <a:endParaRPr lang="en-CA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49943" y="1295400"/>
            <a:ext cx="8458200" cy="1676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dirty="0"/>
              <a:t>Surface wave</a:t>
            </a:r>
          </a:p>
          <a:p>
            <a:pPr marL="0" indent="0">
              <a:buNone/>
            </a:pPr>
            <a:r>
              <a:rPr lang="en-CA" dirty="0"/>
              <a:t>	-particles move both parallel and perpendicular to 	 	 the direction of the wave</a:t>
            </a:r>
          </a:p>
          <a:p>
            <a:pPr marL="0" indent="0">
              <a:buNone/>
            </a:pPr>
            <a:r>
              <a:rPr lang="en-CA" dirty="0"/>
              <a:t>	-water wave (at surface)</a:t>
            </a:r>
          </a:p>
        </p:txBody>
      </p:sp>
      <p:pic>
        <p:nvPicPr>
          <p:cNvPr id="1026" name="Picture 2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77055" y="3256775"/>
            <a:ext cx="6403975" cy="3201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0472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418100" y="4790629"/>
            <a:ext cx="3399971" cy="783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A single wave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2057400"/>
          </a:xfrm>
        </p:spPr>
        <p:txBody>
          <a:bodyPr>
            <a:normAutofit/>
          </a:bodyPr>
          <a:lstStyle/>
          <a:p>
            <a:r>
              <a:rPr lang="en-CA" dirty="0" smtClean="0"/>
              <a:t>Wave pulse</a:t>
            </a:r>
          </a:p>
          <a:p>
            <a:pPr marL="0" indent="0">
              <a:buNone/>
            </a:pPr>
            <a:r>
              <a:rPr lang="en-CA" dirty="0" smtClean="0"/>
              <a:t>	-single disturbance that travels through a 	 medium</a:t>
            </a:r>
          </a:p>
          <a:p>
            <a:pPr marL="0" indent="0">
              <a:buNone/>
            </a:pPr>
            <a:endParaRPr lang="en-CA" dirty="0"/>
          </a:p>
          <a:p>
            <a:pPr marL="0" indent="0">
              <a:buNone/>
            </a:pPr>
            <a:endParaRPr lang="en-CA" dirty="0" smtClean="0"/>
          </a:p>
          <a:p>
            <a:pPr marL="0" indent="0">
              <a:buNone/>
            </a:pPr>
            <a:endParaRPr lang="en-CA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264" y="3124200"/>
            <a:ext cx="4953000" cy="333285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7521" y="4257233"/>
            <a:ext cx="3352800" cy="160019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46" t="72945" r="52894" b="19624"/>
          <a:stretch/>
        </p:blipFill>
        <p:spPr>
          <a:xfrm>
            <a:off x="3124200" y="5582114"/>
            <a:ext cx="1335315" cy="24765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30" t="67147" r="79561" b="24987"/>
          <a:stretch/>
        </p:blipFill>
        <p:spPr>
          <a:xfrm>
            <a:off x="3218543" y="5356227"/>
            <a:ext cx="188686" cy="262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440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981</TotalTime>
  <Words>534</Words>
  <Application>Microsoft Office PowerPoint</Application>
  <PresentationFormat>On-screen Show (4:3)</PresentationFormat>
  <Paragraphs>138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PowerPoint Presentation</vt:lpstr>
      <vt:lpstr>PowerPoint Presentation</vt:lpstr>
      <vt:lpstr>Waves: Keys to the day</vt:lpstr>
      <vt:lpstr>Types of Waves?</vt:lpstr>
      <vt:lpstr>Mechanical Waves</vt:lpstr>
      <vt:lpstr>3 types of mechanical waves</vt:lpstr>
      <vt:lpstr>3 types of mechanical waves</vt:lpstr>
      <vt:lpstr>3 types of mechanical waves</vt:lpstr>
      <vt:lpstr>A single wave</vt:lpstr>
      <vt:lpstr>Multiple waves</vt:lpstr>
      <vt:lpstr>The Measure of a Wave</vt:lpstr>
      <vt:lpstr>Wavelength (λ)</vt:lpstr>
      <vt:lpstr>Period</vt:lpstr>
      <vt:lpstr>Frequency</vt:lpstr>
      <vt:lpstr>Frequency</vt:lpstr>
      <vt:lpstr>Frequency</vt:lpstr>
      <vt:lpstr>Frequency</vt:lpstr>
      <vt:lpstr>Wave velocity</vt:lpstr>
      <vt:lpstr>PowerPoint Presentation</vt:lpstr>
      <vt:lpstr>Next Class: Waves Lab</vt:lpstr>
      <vt:lpstr>Crest, trough, Amplitude</vt:lpstr>
      <vt:lpstr>Amplitude</vt:lpstr>
      <vt:lpstr>Waves: Keys to the day</vt:lpstr>
      <vt:lpstr>Next Class: Waves at boundary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cschaub</dc:creator>
  <cp:lastModifiedBy>cschaub</cp:lastModifiedBy>
  <cp:revision>57</cp:revision>
  <dcterms:created xsi:type="dcterms:W3CDTF">2006-08-16T00:00:00Z</dcterms:created>
  <dcterms:modified xsi:type="dcterms:W3CDTF">2017-03-28T00:09:59Z</dcterms:modified>
</cp:coreProperties>
</file>